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1E92"/>
    <a:srgbClr val="AFD7A1"/>
    <a:srgbClr val="70AD47"/>
    <a:srgbClr val="FFFF00"/>
    <a:srgbClr val="DF41BD"/>
    <a:srgbClr val="00863D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0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5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8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53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5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C09-A7F8-49AC-B81F-96BEAEE287FE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4724" y="274491"/>
            <a:ext cx="9144000" cy="1537250"/>
          </a:xfrm>
        </p:spPr>
        <p:txBody>
          <a:bodyPr>
            <a:normAutofit/>
          </a:bodyPr>
          <a:lstStyle/>
          <a:p>
            <a:r>
              <a:rPr lang="el-GR" sz="4400" b="1" i="1" dirty="0"/>
              <a:t>Όταν κοιτώ από ψηλά…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492" y="2155192"/>
            <a:ext cx="9744222" cy="3558211"/>
          </a:xfrm>
        </p:spPr>
        <p:txBody>
          <a:bodyPr>
            <a:normAutofit fontScale="92500" lnSpcReduction="20000"/>
          </a:bodyPr>
          <a:lstStyle/>
          <a:p>
            <a:r>
              <a:rPr lang="el-GR" sz="2600" b="1" u="sng" dirty="0"/>
              <a:t>Γεωγραφική διερεύνηση</a:t>
            </a:r>
            <a:endParaRPr lang="el-GR" sz="2600" b="1" dirty="0"/>
          </a:p>
          <a:p>
            <a:r>
              <a:rPr lang="el-GR" sz="2800" b="1" dirty="0"/>
              <a:t>Μελετώ την αεροφωτογραφία και περιγράφω τι βλέπω.</a:t>
            </a:r>
          </a:p>
          <a:p>
            <a:r>
              <a:rPr lang="el-GR" sz="2800" b="1" dirty="0"/>
              <a:t>Πώς μπορώ να διακρίνω τι υπάρχει στην αεροφωτογραφία; </a:t>
            </a:r>
          </a:p>
          <a:p>
            <a:endParaRPr lang="el-GR" sz="1300" b="1" i="1" dirty="0"/>
          </a:p>
          <a:p>
            <a:r>
              <a:rPr lang="el-GR" sz="2600" b="1" i="1" dirty="0"/>
              <a:t>Με τι μοιάζει αυτό που βλέπω;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χρώμα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σχήμα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μέγεθος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υφή έχει; </a:t>
            </a:r>
          </a:p>
          <a:p>
            <a:pPr lvl="8" algn="l"/>
            <a:r>
              <a:rPr lang="el-GR" sz="1900" b="1" i="1" dirty="0"/>
              <a:t>(φαντάζομαι αν μπορούσα να αγγίξω)</a:t>
            </a:r>
          </a:p>
          <a:p>
            <a:endParaRPr lang="el-GR" b="1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292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4492"/>
            <a:ext cx="8570844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Α. Τι βλέπω στην αεροφωτογραφία;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566670"/>
            <a:ext cx="12178745" cy="61323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600" dirty="0">
                <a:solidFill>
                  <a:srgbClr val="7030A0"/>
                </a:solidFill>
              </a:rPr>
              <a:t> </a:t>
            </a:r>
            <a:r>
              <a:rPr lang="el-GR" dirty="0">
                <a:solidFill>
                  <a:srgbClr val="7030A0"/>
                </a:solidFill>
              </a:rPr>
              <a:t>Παρατηρώ την αεροφωτογραφία στη διαφάνεια 3. Στη συνέχεια: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1. Σημειώνω τα αρχικά των υπόλοιπων κατευθύνσεων του ορίζοντα, στην κατάλληλη πλευρά της αεροφωτογραφίας. </a:t>
            </a:r>
            <a:r>
              <a:rPr lang="el-GR" sz="2000" i="1" dirty="0">
                <a:solidFill>
                  <a:srgbClr val="7030A0"/>
                </a:solidFill>
              </a:rPr>
              <a:t>(Α=Ανατολή, Δ=Δύση, Ν=Νότος, Β=Βορράς)</a:t>
            </a:r>
            <a:r>
              <a:rPr lang="el-GR" sz="2400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2. Εντοπίζω στην αεροφωτογραφία όσα αναφέρονται στον πιο κάτω πίνακα.</a:t>
            </a: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83184E-E822-4E71-A601-65C9725DA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03027"/>
              </p:ext>
            </p:extLst>
          </p:nvPr>
        </p:nvGraphicFramePr>
        <p:xfrm>
          <a:off x="490329" y="2271239"/>
          <a:ext cx="11145077" cy="4594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02">
                  <a:extLst>
                    <a:ext uri="{9D8B030D-6E8A-4147-A177-3AD203B41FA5}">
                      <a16:colId xmlns:a16="http://schemas.microsoft.com/office/drawing/2014/main" val="3791610174"/>
                    </a:ext>
                  </a:extLst>
                </a:gridCol>
                <a:gridCol w="2774815">
                  <a:extLst>
                    <a:ext uri="{9D8B030D-6E8A-4147-A177-3AD203B41FA5}">
                      <a16:colId xmlns:a16="http://schemas.microsoft.com/office/drawing/2014/main" val="931734220"/>
                    </a:ext>
                  </a:extLst>
                </a:gridCol>
                <a:gridCol w="7686260">
                  <a:extLst>
                    <a:ext uri="{9D8B030D-6E8A-4147-A177-3AD203B41FA5}">
                      <a16:colId xmlns:a16="http://schemas.microsoft.com/office/drawing/2014/main" val="3087545547"/>
                    </a:ext>
                  </a:extLst>
                </a:gridCol>
              </a:tblGrid>
              <a:tr h="5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Αρ</a:t>
                      </a:r>
                      <a:r>
                        <a:rPr lang="el-GR" sz="1800" dirty="0">
                          <a:effectLst/>
                        </a:rPr>
                        <a:t>.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τόπος / κτήριο</a:t>
                      </a:r>
                      <a:endParaRPr lang="en-CY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Πώς διακρίνω το κάθε στοιχείο;</a:t>
                      </a:r>
                      <a:endParaRPr lang="en-CY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(χρώμα;    σχήμα;    μέγεθος;    υφή;)</a:t>
                      </a:r>
                      <a:endParaRPr lang="en-CY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7840656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γήπεδο σχολείου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 dirty="0">
                          <a:effectLst/>
                        </a:rPr>
                        <a:t> </a:t>
                      </a:r>
                      <a:endParaRPr lang="en-CY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3005808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κτήρια σχολείου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>
                          <a:effectLst/>
                        </a:rPr>
                        <a:t> </a:t>
                      </a:r>
                      <a:endParaRPr lang="en-CY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0451188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εκκλησία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>
                          <a:effectLst/>
                        </a:rPr>
                        <a:t> </a:t>
                      </a:r>
                      <a:endParaRPr lang="en-CY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3493384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λεωφόρος </a:t>
                      </a:r>
                      <a:r>
                        <a:rPr lang="en-US" sz="1800" dirty="0">
                          <a:effectLst/>
                        </a:rPr>
                        <a:t> (</a:t>
                      </a:r>
                      <a:r>
                        <a:rPr lang="el-GR" sz="1800" dirty="0">
                          <a:effectLst/>
                        </a:rPr>
                        <a:t>κύριος δρόμος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 dirty="0">
                          <a:effectLst/>
                        </a:rPr>
                        <a:t> </a:t>
                      </a:r>
                      <a:endParaRPr lang="en-CY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9338330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5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χωράφι / άδειο οικόπεδο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>
                          <a:effectLst/>
                        </a:rPr>
                        <a:t> </a:t>
                      </a:r>
                      <a:endParaRPr lang="en-CY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1912783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6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γειτονιά σπιτιών με στέγη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 dirty="0">
                          <a:effectLst/>
                        </a:rPr>
                        <a:t> </a:t>
                      </a:r>
                      <a:endParaRPr lang="en-CY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0568852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χώρος στάθμευσης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>
                          <a:effectLst/>
                        </a:rPr>
                        <a:t> </a:t>
                      </a:r>
                      <a:endParaRPr lang="en-CY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4415166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8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χώρος πρασίνου με δέντρα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>
                          <a:effectLst/>
                        </a:rPr>
                        <a:t> </a:t>
                      </a:r>
                      <a:endParaRPr lang="en-CY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407237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9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γειτονιά με πολυκατοικίες</a:t>
                      </a:r>
                      <a:endParaRPr lang="en-CY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Y" sz="1200" dirty="0">
                          <a:effectLst/>
                        </a:rPr>
                        <a:t> </a:t>
                      </a:r>
                      <a:endParaRPr lang="en-CY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899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59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6EF9053-665A-474E-9A9E-F1E8FE4CFD7D}"/>
              </a:ext>
            </a:extLst>
          </p:cNvPr>
          <p:cNvGrpSpPr/>
          <p:nvPr/>
        </p:nvGrpSpPr>
        <p:grpSpPr>
          <a:xfrm>
            <a:off x="52877" y="68031"/>
            <a:ext cx="11039195" cy="6510417"/>
            <a:chOff x="79381" y="81284"/>
            <a:chExt cx="11039195" cy="651041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DE1E7FE-24FB-49E8-9BE8-D4370ADF0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270" y="81284"/>
              <a:ext cx="10999306" cy="62289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E27A4D6-3D95-45E5-BBEF-4A4FC496C7FF}"/>
                </a:ext>
              </a:extLst>
            </p:cNvPr>
            <p:cNvSpPr/>
            <p:nvPr/>
          </p:nvSpPr>
          <p:spPr>
            <a:xfrm>
              <a:off x="5423453" y="145246"/>
              <a:ext cx="364436" cy="3445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000" b="1" dirty="0">
                  <a:solidFill>
                    <a:schemeClr val="bg1"/>
                  </a:solidFill>
                </a:rPr>
                <a:t>Β</a:t>
              </a:r>
              <a:endParaRPr lang="en-CY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7A21EE8-BFB5-440A-92E1-6C12877F3D6F}"/>
                </a:ext>
              </a:extLst>
            </p:cNvPr>
            <p:cNvSpPr txBox="1"/>
            <p:nvPr/>
          </p:nvSpPr>
          <p:spPr>
            <a:xfrm>
              <a:off x="79381" y="6339906"/>
              <a:ext cx="3861199" cy="251795"/>
            </a:xfrm>
            <a:prstGeom prst="rect">
              <a:avLst/>
            </a:prstGeom>
            <a:noFill/>
          </p:spPr>
          <p:txBody>
            <a:bodyPr wrap="square" lIns="36000" tIns="0" rIns="36000" bIns="36000" rtlCol="0">
              <a:spAutoFit/>
            </a:bodyPr>
            <a:lstStyle/>
            <a:p>
              <a:r>
                <a:rPr lang="el-GR" sz="1400" b="1" i="1" dirty="0"/>
                <a:t>Αεροφωτογραφία περιοχής του Δήμου </a:t>
              </a:r>
              <a:r>
                <a:rPr lang="el-GR" sz="1400" b="1" i="1" dirty="0" err="1"/>
                <a:t>Στροβόλου</a:t>
              </a:r>
              <a:endParaRPr lang="en-CY" sz="1400" b="1" i="1" dirty="0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id="{DE44529D-69B8-47F1-8EBA-C335A8C21C34}"/>
                </a:ext>
              </a:extLst>
            </p:cNvPr>
            <p:cNvSpPr/>
            <p:nvPr/>
          </p:nvSpPr>
          <p:spPr>
            <a:xfrm>
              <a:off x="8878958" y="176129"/>
              <a:ext cx="490330" cy="435505"/>
            </a:xfrm>
            <a:prstGeom prst="star5">
              <a:avLst/>
            </a:prstGeom>
            <a:solidFill>
              <a:schemeClr val="bg1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1</a:t>
              </a:r>
              <a:endParaRPr lang="en-CY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Star: 5 Points 28">
              <a:extLst>
                <a:ext uri="{FF2B5EF4-FFF2-40B4-BE49-F238E27FC236}">
                  <a16:creationId xmlns:a16="http://schemas.microsoft.com/office/drawing/2014/main" id="{61F00B2E-CECC-4F20-A9A7-2E405F857699}"/>
                </a:ext>
              </a:extLst>
            </p:cNvPr>
            <p:cNvSpPr/>
            <p:nvPr/>
          </p:nvSpPr>
          <p:spPr>
            <a:xfrm>
              <a:off x="4790663" y="5910378"/>
              <a:ext cx="490330" cy="435505"/>
            </a:xfrm>
            <a:prstGeom prst="star5">
              <a:avLst/>
            </a:prstGeom>
            <a:solidFill>
              <a:schemeClr val="bg1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2</a:t>
              </a:r>
              <a:endParaRPr lang="en-CY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Star: 5 Points 29">
              <a:extLst>
                <a:ext uri="{FF2B5EF4-FFF2-40B4-BE49-F238E27FC236}">
                  <a16:creationId xmlns:a16="http://schemas.microsoft.com/office/drawing/2014/main" id="{A7D1155E-2A6E-4130-B956-E6E6198D5827}"/>
                </a:ext>
              </a:extLst>
            </p:cNvPr>
            <p:cNvSpPr/>
            <p:nvPr/>
          </p:nvSpPr>
          <p:spPr>
            <a:xfrm>
              <a:off x="3200402" y="1637463"/>
              <a:ext cx="490330" cy="435505"/>
            </a:xfrm>
            <a:prstGeom prst="star5">
              <a:avLst/>
            </a:prstGeom>
            <a:solidFill>
              <a:schemeClr val="bg1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3</a:t>
              </a:r>
              <a:endParaRPr lang="en-CY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A71E0628-EB87-42A7-BEDA-58977CF6D204}"/>
              </a:ext>
            </a:extLst>
          </p:cNvPr>
          <p:cNvSpPr/>
          <p:nvPr/>
        </p:nvSpPr>
        <p:spPr>
          <a:xfrm>
            <a:off x="11569147" y="267079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4616DB-418B-4597-ACF8-550F5AF2DFAB}"/>
              </a:ext>
            </a:extLst>
          </p:cNvPr>
          <p:cNvSpPr/>
          <p:nvPr/>
        </p:nvSpPr>
        <p:spPr>
          <a:xfrm>
            <a:off x="11569147" y="1282604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3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BE38CF-F7A8-4B74-94E4-9A770837C7BE}"/>
              </a:ext>
            </a:extLst>
          </p:cNvPr>
          <p:cNvSpPr/>
          <p:nvPr/>
        </p:nvSpPr>
        <p:spPr>
          <a:xfrm>
            <a:off x="11562520" y="789834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16185E6-213F-4C0F-BF00-79CE1231D174}"/>
              </a:ext>
            </a:extLst>
          </p:cNvPr>
          <p:cNvSpPr/>
          <p:nvPr/>
        </p:nvSpPr>
        <p:spPr>
          <a:xfrm>
            <a:off x="11569147" y="1800347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A7F305-0F7A-42C4-B392-6DBF2E63922D}"/>
              </a:ext>
            </a:extLst>
          </p:cNvPr>
          <p:cNvSpPr/>
          <p:nvPr/>
        </p:nvSpPr>
        <p:spPr>
          <a:xfrm>
            <a:off x="11569147" y="228746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5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6394416-674E-4583-A2DE-07DD445BE0DC}"/>
              </a:ext>
            </a:extLst>
          </p:cNvPr>
          <p:cNvSpPr/>
          <p:nvPr/>
        </p:nvSpPr>
        <p:spPr>
          <a:xfrm>
            <a:off x="11562520" y="4398827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9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B9C0B7-8FF2-4F01-B93F-8E9DF877706E}"/>
              </a:ext>
            </a:extLst>
          </p:cNvPr>
          <p:cNvSpPr/>
          <p:nvPr/>
        </p:nvSpPr>
        <p:spPr>
          <a:xfrm>
            <a:off x="11562521" y="384309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8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8F9DF15-ADBB-4A57-AF00-B5E5FBC123EB}"/>
              </a:ext>
            </a:extLst>
          </p:cNvPr>
          <p:cNvSpPr/>
          <p:nvPr/>
        </p:nvSpPr>
        <p:spPr>
          <a:xfrm>
            <a:off x="11569147" y="282017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6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38E21E-E6CC-48CA-A1C4-84798555978F}"/>
              </a:ext>
            </a:extLst>
          </p:cNvPr>
          <p:cNvSpPr/>
          <p:nvPr/>
        </p:nvSpPr>
        <p:spPr>
          <a:xfrm>
            <a:off x="11562521" y="3342815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7</a:t>
            </a:r>
            <a:endParaRPr lang="en-CY" sz="2000" b="1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2825A61-243A-496D-A9E7-26866319FFB7}"/>
              </a:ext>
            </a:extLst>
          </p:cNvPr>
          <p:cNvSpPr/>
          <p:nvPr/>
        </p:nvSpPr>
        <p:spPr>
          <a:xfrm>
            <a:off x="11572460" y="503950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Α</a:t>
            </a:r>
            <a:endParaRPr lang="en-CY" sz="2000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1670936-A92F-41B5-9B1D-BCE4E34246E1}"/>
              </a:ext>
            </a:extLst>
          </p:cNvPr>
          <p:cNvSpPr/>
          <p:nvPr/>
        </p:nvSpPr>
        <p:spPr>
          <a:xfrm>
            <a:off x="11576589" y="553227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Δ</a:t>
            </a:r>
            <a:endParaRPr lang="en-CY" sz="2000" b="1" dirty="0">
              <a:solidFill>
                <a:schemeClr val="bg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1A59923-826F-4AE7-ADF3-C4C38FCD0489}"/>
              </a:ext>
            </a:extLst>
          </p:cNvPr>
          <p:cNvSpPr/>
          <p:nvPr/>
        </p:nvSpPr>
        <p:spPr>
          <a:xfrm>
            <a:off x="11573150" y="604992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Ν</a:t>
            </a:r>
            <a:endParaRPr lang="en-CY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7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509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3</a:t>
            </a:r>
            <a:r>
              <a:rPr lang="el-GR" sz="2600" dirty="0">
                <a:solidFill>
                  <a:srgbClr val="70AD47"/>
                </a:solidFill>
              </a:rPr>
              <a:t>. Σημειώνω τον αριθμό του κάθε τόπου/κτηρίου στο κατάλληλο σημείο της αεροφωτογραφίας. </a:t>
            </a:r>
          </a:p>
          <a:p>
            <a:pPr marL="0" indent="0">
              <a:buNone/>
            </a:pPr>
            <a:endParaRPr lang="el-GR" sz="26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600" dirty="0">
                <a:solidFill>
                  <a:srgbClr val="70AD47"/>
                </a:solidFill>
              </a:rPr>
              <a:t>4. Στον πίνακα, εξηγώ πώς διέκρινα (ξεχώρισα) τον κάθε τόπο/κτήριο. </a:t>
            </a:r>
          </a:p>
          <a:p>
            <a:pPr marL="0" indent="0">
              <a:buNone/>
            </a:pPr>
            <a:r>
              <a:rPr lang="el-GR" sz="2200" i="1" dirty="0">
                <a:solidFill>
                  <a:srgbClr val="70AD47"/>
                </a:solidFill>
              </a:rPr>
              <a:t>π.χ. Οι δρόμοι έχουν γκρίζο χρώμα, σχηματίζουν ευθείες ή καμπύλες γραμμές, μακριές ή κοντές.</a:t>
            </a:r>
          </a:p>
          <a:p>
            <a:pPr marL="0" indent="0">
              <a:buNone/>
            </a:pPr>
            <a:endParaRPr lang="el-GR" sz="2200" i="1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000" i="1" u="sng" dirty="0">
                <a:solidFill>
                  <a:srgbClr val="7030A0"/>
                </a:solidFill>
              </a:rPr>
              <a:t>Σημείωση για τις εργασίες 1 και 3:</a:t>
            </a:r>
            <a:r>
              <a:rPr lang="el-GR" sz="2000" i="1" dirty="0">
                <a:solidFill>
                  <a:srgbClr val="7030A0"/>
                </a:solidFill>
              </a:rPr>
              <a:t>	</a:t>
            </a:r>
          </a:p>
          <a:p>
            <a:pPr>
              <a:buFontTx/>
              <a:buChar char="-"/>
            </a:pPr>
            <a:r>
              <a:rPr lang="el-GR" sz="2000" i="1" dirty="0">
                <a:solidFill>
                  <a:srgbClr val="7030A0"/>
                </a:solidFill>
              </a:rPr>
              <a:t>Αν δουλεύω στον Η.Υ., μπορώ να σύρω τους αριθμούς πάνω στην αεροφωτογραφία, χρησιμοποιώντας το ποντίκι.</a:t>
            </a:r>
            <a:r>
              <a:rPr lang="en-US" sz="2000" i="1" dirty="0">
                <a:solidFill>
                  <a:srgbClr val="7030A0"/>
                </a:solidFill>
              </a:rPr>
              <a:t> (</a:t>
            </a:r>
            <a:r>
              <a:rPr lang="el-GR" sz="2000" i="1" dirty="0">
                <a:solidFill>
                  <a:srgbClr val="7030A0"/>
                </a:solidFill>
              </a:rPr>
              <a:t>Για να το καταφέρω αυτό, επιλέγω την προβολή «</a:t>
            </a:r>
            <a:r>
              <a:rPr lang="en-US" sz="2000" i="1" dirty="0">
                <a:solidFill>
                  <a:srgbClr val="7030A0"/>
                </a:solidFill>
              </a:rPr>
              <a:t>normal</a:t>
            </a:r>
            <a:r>
              <a:rPr lang="el-GR" sz="2000" i="1" dirty="0">
                <a:solidFill>
                  <a:srgbClr val="7030A0"/>
                </a:solidFill>
              </a:rPr>
              <a:t>»</a:t>
            </a:r>
            <a:r>
              <a:rPr lang="en-US" sz="2000" i="1" dirty="0">
                <a:solidFill>
                  <a:srgbClr val="7030A0"/>
                </a:solidFill>
              </a:rPr>
              <a:t>, </a:t>
            </a:r>
            <a:r>
              <a:rPr lang="el-GR" sz="2000" i="1" dirty="0">
                <a:solidFill>
                  <a:srgbClr val="7030A0"/>
                </a:solidFill>
              </a:rPr>
              <a:t>στο κάτω μέρος της οθόνης, δηλαδή την προβολή που έχει η παρουσίαση μόλις την ανοίξω στον υπολογιστή μου.)</a:t>
            </a:r>
          </a:p>
          <a:p>
            <a:pPr marL="0" indent="0">
              <a:buNone/>
            </a:pPr>
            <a:endParaRPr lang="el-GR" sz="20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0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0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0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2000" i="1" dirty="0">
                <a:solidFill>
                  <a:srgbClr val="7030A0"/>
                </a:solidFill>
              </a:rPr>
              <a:t>- Αν εκτυπώσω τη διαφάνεια, μπορώ να γράψω τους αριθμούς στην αεροφωτογραφία.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- </a:t>
            </a:r>
            <a:r>
              <a:rPr lang="el-GR" sz="2000" i="1" dirty="0">
                <a:solidFill>
                  <a:srgbClr val="7030A0"/>
                </a:solidFill>
              </a:rPr>
              <a:t>Αν απλά βλέπω την παρουσίαση στον Η.Υ., μπορώ να λέω τους τόπους και να τους δείχνω στην αεροφωτογραφία. </a:t>
            </a:r>
          </a:p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9251429-EB53-4225-9965-935C7BAB015C}"/>
              </a:ext>
            </a:extLst>
          </p:cNvPr>
          <p:cNvGrpSpPr/>
          <p:nvPr/>
        </p:nvGrpSpPr>
        <p:grpSpPr>
          <a:xfrm>
            <a:off x="2872231" y="4333457"/>
            <a:ext cx="6447537" cy="1229604"/>
            <a:chOff x="5803475" y="4545497"/>
            <a:chExt cx="6447537" cy="122960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31D686E-3A85-46B4-A396-D780E848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475" y="4545497"/>
              <a:ext cx="6447537" cy="122960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CAD3098-0399-434C-8478-FE93421208F4}"/>
                </a:ext>
              </a:extLst>
            </p:cNvPr>
            <p:cNvSpPr/>
            <p:nvPr/>
          </p:nvSpPr>
          <p:spPr>
            <a:xfrm>
              <a:off x="8574158" y="4757531"/>
              <a:ext cx="537336" cy="5154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49DA1D7-4DAE-4F5F-A3C5-4B2975E5C588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99" y="5184211"/>
              <a:ext cx="336484" cy="754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846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5099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2600" dirty="0">
                <a:solidFill>
                  <a:srgbClr val="70AD47"/>
                </a:solidFill>
              </a:rPr>
              <a:t>5. Περιγράφω τη σχετική θέση των πιο κάτω, χρησιμοποιώντας τις έννοιες </a:t>
            </a:r>
          </a:p>
          <a:p>
            <a:pPr marL="0" indent="0">
              <a:buNone/>
            </a:pPr>
            <a:r>
              <a:rPr lang="el-GR" sz="2400" b="1" i="1" dirty="0">
                <a:solidFill>
                  <a:srgbClr val="70AD47"/>
                </a:solidFill>
              </a:rPr>
              <a:t>δυτικά, ανατολικά, βόρεια, νότια</a:t>
            </a:r>
          </a:p>
          <a:p>
            <a:pPr marL="0" indent="0">
              <a:buNone/>
            </a:pPr>
            <a:r>
              <a:rPr lang="el-GR" sz="2000" b="1" i="1" dirty="0">
                <a:solidFill>
                  <a:srgbClr val="7030A0"/>
                </a:solidFill>
              </a:rPr>
              <a:t>(Σκέφτομαι «Πού βρίσκεται το ένα σε σχέση με το άλλο; π.χ. στα δυτικά του; στα νότια της;)</a:t>
            </a:r>
            <a:endParaRPr lang="el-GR" sz="2000" b="1" dirty="0">
              <a:solidFill>
                <a:srgbClr val="7030A0"/>
              </a:solidFill>
            </a:endParaRPr>
          </a:p>
          <a:p>
            <a:r>
              <a:rPr lang="el-GR" sz="2200" i="1" dirty="0">
                <a:solidFill>
                  <a:srgbClr val="70AD47"/>
                </a:solidFill>
              </a:rPr>
              <a:t>Η εκκλησία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του σχολείου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Το γήπεδο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 </a:t>
            </a:r>
            <a:r>
              <a:rPr lang="el-GR" sz="2200" i="1" dirty="0">
                <a:solidFill>
                  <a:srgbClr val="70AD47"/>
                </a:solidFill>
              </a:rPr>
              <a:t>του χώρου πρασίνου με δέντρα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Τα κτήρια του σχολείου </a:t>
            </a:r>
            <a:r>
              <a:rPr lang="el-GR" sz="2200" dirty="0">
                <a:solidFill>
                  <a:srgbClr val="70AD47"/>
                </a:solidFill>
              </a:rPr>
              <a:t>βρίσκονται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του γηπέδου.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Ο χώρος στάθμευσης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της εκκλησίας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6. Η λεωφόρος έχει κατεύθυνση </a:t>
            </a:r>
            <a:r>
              <a:rPr lang="el-GR" sz="2400" i="1" dirty="0">
                <a:solidFill>
                  <a:srgbClr val="70AD47"/>
                </a:solidFill>
              </a:rPr>
              <a:t>από </a:t>
            </a:r>
            <a:r>
              <a:rPr lang="el-GR" sz="2400" dirty="0">
                <a:solidFill>
                  <a:srgbClr val="70AD47"/>
                </a:solidFill>
              </a:rPr>
              <a:t>………….…………….</a:t>
            </a:r>
            <a:r>
              <a:rPr lang="el-GR" sz="2400" i="1" dirty="0">
                <a:solidFill>
                  <a:srgbClr val="70AD47"/>
                </a:solidFill>
              </a:rPr>
              <a:t> προς </a:t>
            </a:r>
            <a:r>
              <a:rPr lang="el-GR" sz="2400" dirty="0">
                <a:solidFill>
                  <a:srgbClr val="70AD47"/>
                </a:solidFill>
              </a:rPr>
              <a:t>………….……………. ή το αντίθετο,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δηλαδή </a:t>
            </a:r>
            <a:r>
              <a:rPr lang="el-GR" sz="2400" i="1" dirty="0">
                <a:solidFill>
                  <a:srgbClr val="70AD47"/>
                </a:solidFill>
              </a:rPr>
              <a:t>από ………….……………. προς </a:t>
            </a:r>
            <a:r>
              <a:rPr lang="el-GR" sz="2400" dirty="0">
                <a:solidFill>
                  <a:srgbClr val="70AD47"/>
                </a:solidFill>
              </a:rPr>
              <a:t>………….……………. .</a:t>
            </a: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167E10-800F-4AB5-A129-49F9FDE6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4492"/>
            <a:ext cx="7381461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Β. Διαδρομές στην αεροφωτογραφία</a:t>
            </a:r>
          </a:p>
        </p:txBody>
      </p:sp>
    </p:spTree>
    <p:extLst>
      <p:ext uri="{BB962C8B-B14F-4D97-AF65-F5344CB8AC3E}">
        <p14:creationId xmlns:p14="http://schemas.microsoft.com/office/powerpoint/2010/main" val="247833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2979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sz="3100" dirty="0">
                <a:solidFill>
                  <a:srgbClr val="70AD47"/>
                </a:solidFill>
              </a:rPr>
              <a:t>7. Εντοπίζω τα τρία αστεράκια         στην αεροφωτογραφία. Επιλέγω </a:t>
            </a:r>
            <a:r>
              <a:rPr lang="el-GR" sz="3100" b="1" dirty="0">
                <a:solidFill>
                  <a:srgbClr val="70AD47"/>
                </a:solidFill>
              </a:rPr>
              <a:t>δύο αστεράκια</a:t>
            </a:r>
            <a:r>
              <a:rPr lang="el-GR" sz="3100" dirty="0">
                <a:solidFill>
                  <a:srgbClr val="70AD47"/>
                </a:solidFill>
              </a:rPr>
              <a:t>, ακολουθώ</a:t>
            </a:r>
          </a:p>
          <a:p>
            <a:pPr marL="0" indent="0" algn="just">
              <a:buNone/>
            </a:pPr>
            <a:r>
              <a:rPr lang="el-GR" sz="3100" dirty="0">
                <a:solidFill>
                  <a:srgbClr val="70AD47"/>
                </a:solidFill>
              </a:rPr>
              <a:t> τους δρόμους και </a:t>
            </a:r>
            <a:r>
              <a:rPr lang="el-GR" sz="3100" b="1" dirty="0">
                <a:solidFill>
                  <a:srgbClr val="70AD47"/>
                </a:solidFill>
              </a:rPr>
              <a:t>σκέφτομαι τη διαδρομή</a:t>
            </a:r>
            <a:r>
              <a:rPr lang="el-GR" sz="3100" dirty="0">
                <a:solidFill>
                  <a:srgbClr val="70AD47"/>
                </a:solidFill>
              </a:rPr>
              <a:t> που πρέπει να ακολουθήσω για να πάω από το ένα</a:t>
            </a:r>
          </a:p>
          <a:p>
            <a:pPr marL="0" indent="0" algn="just">
              <a:buNone/>
            </a:pPr>
            <a:r>
              <a:rPr lang="el-GR" sz="3100" dirty="0">
                <a:solidFill>
                  <a:srgbClr val="70AD47"/>
                </a:solidFill>
              </a:rPr>
              <a:t> στο άλλο. </a:t>
            </a:r>
          </a:p>
          <a:p>
            <a:pPr marL="0" indent="0" algn="just">
              <a:buNone/>
            </a:pPr>
            <a:r>
              <a:rPr lang="el-GR" sz="2600" b="1" i="1" dirty="0">
                <a:solidFill>
                  <a:srgbClr val="7030A0"/>
                </a:solidFill>
              </a:rPr>
              <a:t>(Σκέφτομαι «Από πού ξεκινώ; Προς ποια κατεύθυνση προχωρώ; Προς ποια κατεύθυνση στρίβω; κ.λπ.)</a:t>
            </a:r>
          </a:p>
          <a:p>
            <a:pPr marL="0" indent="0" algn="just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algn="just"/>
            <a:r>
              <a:rPr lang="el-GR" sz="3100" dirty="0">
                <a:solidFill>
                  <a:srgbClr val="70AD47"/>
                </a:solidFill>
              </a:rPr>
              <a:t>Μετά γράφω τις οδηγίες, με βάση τα σημεία του ορίζοντα. </a:t>
            </a:r>
          </a:p>
          <a:p>
            <a:pPr marL="0" indent="0" algn="ctr">
              <a:buNone/>
            </a:pPr>
            <a:r>
              <a:rPr lang="el-GR" sz="2400" i="1" dirty="0">
                <a:solidFill>
                  <a:srgbClr val="70AD47"/>
                </a:solidFill>
              </a:rPr>
              <a:t>(Βορράς – βόρεια, Νότος – νότια, Ανατολή – ανατολικά, Δύση – δυτικά)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AD47"/>
                </a:solidFill>
              </a:rPr>
              <a:t>π.χ.  Ξεκινώ από το σημείο           και περπατώ με κατεύθυνση ……………………………… . Μετά, προχωρώ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AD47"/>
                </a:solidFill>
              </a:rPr>
              <a:t>…………………………………………………………………………………………………………………………………………………………………,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AD47"/>
                </a:solidFill>
              </a:rPr>
              <a:t>κι έτσι φτάνω στο σημείο           </a:t>
            </a:r>
            <a:r>
              <a:rPr lang="el-GR" sz="2200" i="1" dirty="0">
                <a:solidFill>
                  <a:srgbClr val="70AD47"/>
                </a:solidFill>
              </a:rPr>
              <a:t>.</a:t>
            </a:r>
          </a:p>
          <a:p>
            <a:pPr marL="0" indent="0">
              <a:buNone/>
            </a:pPr>
            <a:endParaRPr lang="el-GR" i="1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400" i="1" u="sng" dirty="0">
                <a:solidFill>
                  <a:srgbClr val="7030A0"/>
                </a:solidFill>
              </a:rPr>
              <a:t>Σημείωση για τις εργασίες 4, 5, 6 και 7:</a:t>
            </a:r>
            <a:r>
              <a:rPr lang="el-GR" sz="2400" i="1" dirty="0">
                <a:solidFill>
                  <a:srgbClr val="7030A0"/>
                </a:solidFill>
              </a:rPr>
              <a:t>	</a:t>
            </a:r>
          </a:p>
          <a:p>
            <a:pPr>
              <a:buFontTx/>
              <a:buChar char="-"/>
            </a:pPr>
            <a:r>
              <a:rPr lang="el-GR" sz="2400" i="1" dirty="0">
                <a:solidFill>
                  <a:srgbClr val="7030A0"/>
                </a:solidFill>
              </a:rPr>
              <a:t>Αν δουλεύω στον Η.Υ., μπορώ να συμπληρώσω τον πίνακα, τις προτάσεις και την παράγραφο διαδρομής (εργ.7)</a:t>
            </a:r>
          </a:p>
          <a:p>
            <a:pPr marL="0" indent="0">
              <a:buNone/>
            </a:pPr>
            <a:r>
              <a:rPr lang="el-GR" sz="2400" i="1" dirty="0">
                <a:solidFill>
                  <a:srgbClr val="7030A0"/>
                </a:solidFill>
              </a:rPr>
              <a:t>στον χώρο με τις κενές γραμμές</a:t>
            </a:r>
            <a:r>
              <a:rPr lang="en-US" sz="2400" i="1" dirty="0">
                <a:solidFill>
                  <a:srgbClr val="7030A0"/>
                </a:solidFill>
              </a:rPr>
              <a:t>, </a:t>
            </a:r>
            <a:r>
              <a:rPr lang="el-GR" sz="2400" i="1" dirty="0">
                <a:solidFill>
                  <a:srgbClr val="7030A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l-GR" sz="2400" i="1" dirty="0">
                <a:solidFill>
                  <a:srgbClr val="7030A0"/>
                </a:solidFill>
              </a:rPr>
              <a:t>Αν εκτυπώσω την παρουσίαση, μπορώ να γράψω τις απαντήσεις στην κάθε εργασία.</a:t>
            </a:r>
          </a:p>
          <a:p>
            <a:pPr>
              <a:buFontTx/>
              <a:buChar char="-"/>
            </a:pPr>
            <a:r>
              <a:rPr lang="el-GR" sz="2400" i="1" dirty="0">
                <a:solidFill>
                  <a:srgbClr val="7030A0"/>
                </a:solidFill>
              </a:rPr>
              <a:t>Αν απλά βλέπω την παρουσίαση στον Η.Υ., μπορώ να γράψω τις απαντήσεις μου σε ένα ξεχωριστό χαρτί ή στο</a:t>
            </a:r>
          </a:p>
          <a:p>
            <a:pPr marL="0" indent="0">
              <a:buNone/>
            </a:pPr>
            <a:r>
              <a:rPr lang="el-GR" sz="2400" i="1" dirty="0">
                <a:solidFill>
                  <a:srgbClr val="7030A0"/>
                </a:solidFill>
              </a:rPr>
              <a:t> τετράδιό μου.</a:t>
            </a: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58BAE714-C0C5-4F0F-A144-B0A41C76109F}"/>
              </a:ext>
            </a:extLst>
          </p:cNvPr>
          <p:cNvSpPr/>
          <p:nvPr/>
        </p:nvSpPr>
        <p:spPr>
          <a:xfrm>
            <a:off x="3949151" y="142597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b="1" dirty="0">
              <a:solidFill>
                <a:schemeClr val="tx1"/>
              </a:solidFill>
            </a:endParaRP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729726FD-410B-475D-BC87-5E3A7C586ABE}"/>
              </a:ext>
            </a:extLst>
          </p:cNvPr>
          <p:cNvSpPr/>
          <p:nvPr/>
        </p:nvSpPr>
        <p:spPr>
          <a:xfrm>
            <a:off x="2908860" y="2665722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2</a:t>
            </a:r>
            <a:endParaRPr lang="en-CY" b="1" dirty="0">
              <a:solidFill>
                <a:schemeClr val="tx1"/>
              </a:solidFill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D5E004EF-53FC-4179-BF7C-79108B98C8E9}"/>
              </a:ext>
            </a:extLst>
          </p:cNvPr>
          <p:cNvSpPr/>
          <p:nvPr/>
        </p:nvSpPr>
        <p:spPr>
          <a:xfrm>
            <a:off x="2796215" y="3351299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1</a:t>
            </a:r>
            <a:endParaRPr lang="en-CY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4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BC749AD7F1814E883E39186057FCE3" ma:contentTypeVersion="5" ma:contentTypeDescription="Create a new document." ma:contentTypeScope="" ma:versionID="0ea95cc969ae929596163058d41c2499">
  <xsd:schema xmlns:xsd="http://www.w3.org/2001/XMLSchema" xmlns:xs="http://www.w3.org/2001/XMLSchema" xmlns:p="http://schemas.microsoft.com/office/2006/metadata/properties" xmlns:ns2="fbda50ae-0ce1-4e78-bbbe-2da4610d3f38" targetNamespace="http://schemas.microsoft.com/office/2006/metadata/properties" ma:root="true" ma:fieldsID="54f1b43ca0b58689347a5a32b4b5d376" ns2:_="">
    <xsd:import namespace="fbda50ae-0ce1-4e78-bbbe-2da4610d3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a50ae-0ce1-4e78-bbbe-2da4610d3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2B3B64-F616-4C09-A1EA-19EF75AFD4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3990C2-7DC2-4B15-8A37-668F7D893B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a50ae-0ce1-4e78-bbbe-2da4610d3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9ED72B-AC1C-4A03-A03F-BA6152E619B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467</Words>
  <Application>Microsoft Office PowerPoint</Application>
  <PresentationFormat>Widescreen</PresentationFormat>
  <Paragraphs>118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Όταν κοιτώ από ψηλά…</vt:lpstr>
      <vt:lpstr>Α. Τι βλέπω στην αεροφωτογραφία;</vt:lpstr>
      <vt:lpstr>PowerPoint Presentation</vt:lpstr>
      <vt:lpstr>PowerPoint Presentation</vt:lpstr>
      <vt:lpstr>Β. Διαδρομές στην αεροφωτογραφία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Teacher</cp:lastModifiedBy>
  <cp:revision>94</cp:revision>
  <dcterms:created xsi:type="dcterms:W3CDTF">2020-03-21T13:27:57Z</dcterms:created>
  <dcterms:modified xsi:type="dcterms:W3CDTF">2020-11-23T15:43:37Z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0x010100FBBC749AD7F1814E883E39186057FCE3</vt:lpwstr>
  </property>
</Properties>
</file>