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72" r:id="rId9"/>
    <p:sldId id="264" r:id="rId10"/>
    <p:sldId id="265" r:id="rId11"/>
    <p:sldId id="273" r:id="rId12"/>
    <p:sldId id="266" r:id="rId13"/>
    <p:sldId id="267" r:id="rId14"/>
    <p:sldId id="268" r:id="rId15"/>
    <p:sldId id="269" r:id="rId16"/>
    <p:sldId id="271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D56C8-E393-4803-97E9-1DEA563E0602}" type="datetimeFigureOut">
              <a:rPr lang="el-GR" smtClean="0"/>
              <a:t>9/1/2021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ACA13-76A3-4E82-8FB8-2A0303C2AF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034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ACA13-76A3-4E82-8FB8-2A0303C2AF3B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717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8496-F08D-421A-A844-2057C0D5614B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65076-1A5C-4809-BD87-B12D2DDEB6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BC08-4163-42CF-893A-F9DDD36C0E66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0FA04-B620-4F5B-AE5F-4CABC323AC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5925A-FA24-4A5A-9080-9DE8AC492E57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0ABF7-DB79-4F87-8E65-F9BCB30214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FDDB0-12D3-4983-8122-848C3968F369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A36B0-7AF9-4AB9-A748-B6E847B50D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A171E-8842-4219-9B6D-BB46613DB1C0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93320-E3C7-4565-AA89-BA8EE38FBC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99ED0-CA94-4B4E-930C-A30B2C3D1B2B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52E10-2BC4-4B8F-B463-9FDAC08F08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4D9E2-706A-4520-A9F7-467B0835B351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DD587-3DE2-4AE6-B492-07CBE15718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9E25C-B7BE-4510-AC76-3085D58E04DB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B2023-2D79-40D0-8F1F-FDF75CA831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E0FD9-3A16-4C0B-B1F4-B70FF87D18DD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0FFFB-C44C-448E-B389-C4E85712FE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1EAF1-7ED2-407C-A24D-948DE2F86F21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6B9CB-6D7D-4838-93FC-D98820B9E3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2C8AB-3308-4340-9CC5-1262DA1FEAAA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78536-54A6-4BB1-BCB1-DEB2231A15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E6C202-78B9-44F8-A440-60FF22BC1236}" type="datetimeFigureOut">
              <a:rPr lang="en-GB"/>
              <a:pPr>
                <a:defRPr/>
              </a:pPr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EEF0DF-A9C3-4FE4-9D56-28E269A8E6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G_727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35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2987675" y="2349500"/>
            <a:ext cx="41767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l-GR" b="1"/>
          </a:p>
          <a:p>
            <a:pPr algn="ctr"/>
            <a:endParaRPr lang="el-GR" b="1"/>
          </a:p>
          <a:p>
            <a:pPr algn="ctr"/>
            <a:endParaRPr lang="el-GR"/>
          </a:p>
          <a:p>
            <a:pPr algn="ctr"/>
            <a:endParaRPr lang="en-GB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987675" y="5661248"/>
            <a:ext cx="5327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l-GR" sz="1400" b="1" dirty="0">
                <a:latin typeface="+mn-lt"/>
              </a:rPr>
              <a:t>Σχολείο: </a:t>
            </a:r>
            <a:r>
              <a:rPr lang="el-GR" sz="1400" dirty="0">
                <a:latin typeface="+mn-lt"/>
              </a:rPr>
              <a:t>Δημοτικό Σχολείο </a:t>
            </a:r>
            <a:r>
              <a:rPr lang="el-GR" sz="1400" dirty="0" err="1">
                <a:latin typeface="+mn-lt"/>
              </a:rPr>
              <a:t>Στ΄</a:t>
            </a:r>
            <a:r>
              <a:rPr lang="el-GR" sz="1400" dirty="0">
                <a:latin typeface="+mn-lt"/>
              </a:rPr>
              <a:t> Αγλαντζιάς </a:t>
            </a:r>
            <a:endParaRPr lang="en-GB" sz="1400" dirty="0">
              <a:latin typeface="+mn-lt"/>
            </a:endParaRPr>
          </a:p>
          <a:p>
            <a:pPr>
              <a:defRPr/>
            </a:pPr>
            <a:r>
              <a:rPr lang="el-GR" sz="1400" b="1" dirty="0">
                <a:latin typeface="+mn-lt"/>
              </a:rPr>
              <a:t>Σχεδιασμός/Εφαρμογή Μαθήματος: </a:t>
            </a:r>
            <a:r>
              <a:rPr lang="el-GR" sz="1400" dirty="0">
                <a:latin typeface="+mn-lt"/>
              </a:rPr>
              <a:t>Έφη Ιωακείμ, Σύμβουλος Τέχνης </a:t>
            </a:r>
            <a:endParaRPr lang="en-GB" sz="1400" dirty="0">
              <a:latin typeface="+mn-lt"/>
            </a:endParaRPr>
          </a:p>
          <a:p>
            <a:pPr>
              <a:defRPr/>
            </a:pPr>
            <a:r>
              <a:rPr lang="el-GR" sz="1400" b="1" dirty="0">
                <a:latin typeface="+mn-lt"/>
              </a:rPr>
              <a:t>Εποπτεία: </a:t>
            </a:r>
            <a:r>
              <a:rPr lang="el-GR" sz="1400" dirty="0">
                <a:latin typeface="+mn-lt"/>
              </a:rPr>
              <a:t>Τερέζα </a:t>
            </a:r>
            <a:r>
              <a:rPr lang="el-GR" sz="1400" dirty="0" err="1">
                <a:latin typeface="+mn-lt"/>
              </a:rPr>
              <a:t>Λαμπριανού</a:t>
            </a:r>
            <a:r>
              <a:rPr lang="el-GR" sz="1400" dirty="0">
                <a:latin typeface="+mn-lt"/>
              </a:rPr>
              <a:t>, ΕΔΕ Τέχνης </a:t>
            </a:r>
            <a:endParaRPr lang="en-GB" sz="1400" dirty="0">
              <a:latin typeface="+mn-lt"/>
            </a:endParaRPr>
          </a:p>
          <a:p>
            <a:pPr>
              <a:defRPr/>
            </a:pPr>
            <a:r>
              <a:rPr lang="el-GR" sz="1400" b="1" dirty="0">
                <a:latin typeface="+mn-lt"/>
              </a:rPr>
              <a:t>Σχολική Χρονιά: </a:t>
            </a:r>
            <a:r>
              <a:rPr lang="el-GR" sz="1400" dirty="0">
                <a:latin typeface="+mn-lt"/>
              </a:rPr>
              <a:t>2019-202</a:t>
            </a:r>
            <a:r>
              <a:rPr lang="en-US" sz="1400" dirty="0">
                <a:latin typeface="+mn-lt"/>
              </a:rPr>
              <a:t>0</a:t>
            </a:r>
            <a:endParaRPr lang="el-GR" sz="1400" dirty="0">
              <a:latin typeface="+mn-lt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68538" y="620713"/>
            <a:ext cx="6335712" cy="136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17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b="1" dirty="0">
                <a:latin typeface="Arial" panose="020B0604020202020204" pitchFamily="34" charset="0"/>
                <a:ea typeface="MS Mincho"/>
                <a:cs typeface="Times New Roman" panose="02020603050405020304" pitchFamily="18" charset="0"/>
              </a:rPr>
              <a:t>Εξ αποστάσεως διδασκαλία </a:t>
            </a:r>
            <a:endParaRPr lang="en-US" sz="1600" dirty="0"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  <a:p>
            <a:pPr marL="9017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b="1" dirty="0">
                <a:latin typeface="Arial" panose="020B0604020202020204" pitchFamily="34" charset="0"/>
                <a:ea typeface="MS Mincho"/>
                <a:cs typeface="Times New Roman" panose="02020603050405020304" pitchFamily="18" charset="0"/>
              </a:rPr>
              <a:t>και χρήση του προγράμματος </a:t>
            </a:r>
            <a:r>
              <a:rPr lang="en-GB" sz="1600" b="1" dirty="0">
                <a:latin typeface="Arial" panose="020B0604020202020204" pitchFamily="34" charset="0"/>
                <a:ea typeface="MS Mincho"/>
                <a:cs typeface="Times New Roman" panose="02020603050405020304" pitchFamily="18" charset="0"/>
              </a:rPr>
              <a:t>MS TEAMS</a:t>
            </a:r>
            <a:r>
              <a:rPr lang="el-GR" sz="1600" b="1" dirty="0">
                <a:latin typeface="Arial" panose="020B0604020202020204" pitchFamily="34" charset="0"/>
                <a:ea typeface="MS Mincho"/>
                <a:cs typeface="Times New Roman" panose="02020603050405020304" pitchFamily="18" charset="0"/>
              </a:rPr>
              <a:t> (</a:t>
            </a:r>
            <a:r>
              <a:rPr lang="en-GB" sz="1600" b="1" dirty="0">
                <a:latin typeface="Arial" panose="020B0604020202020204" pitchFamily="34" charset="0"/>
                <a:ea typeface="MS Mincho"/>
                <a:cs typeface="Times New Roman" panose="02020603050405020304" pitchFamily="18" charset="0"/>
              </a:rPr>
              <a:t>Office</a:t>
            </a:r>
            <a:r>
              <a:rPr lang="el-GR" sz="1600" b="1" dirty="0">
                <a:latin typeface="Arial" panose="020B0604020202020204" pitchFamily="34" charset="0"/>
                <a:ea typeface="MS Mincho"/>
                <a:cs typeface="Times New Roman" panose="02020603050405020304" pitchFamily="18" charset="0"/>
              </a:rPr>
              <a:t>365)</a:t>
            </a:r>
            <a:endParaRPr lang="en-US" sz="1600" dirty="0"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800" b="1" dirty="0">
                <a:latin typeface="Arial" panose="020B0604020202020204" pitchFamily="34" charset="0"/>
                <a:ea typeface="MS Mincho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b="1" dirty="0">
                <a:latin typeface="Arial" panose="020B0604020202020204" pitchFamily="34" charset="0"/>
                <a:ea typeface="MS Mincho"/>
                <a:cs typeface="Times New Roman" panose="02020603050405020304" pitchFamily="18" charset="0"/>
              </a:rPr>
              <a:t> ΣΧΕΔΙΑΣΜΟΣ ΕΝΟΤΗΤΑΣ ΣΤΙΣ ΕΙΚΑΣΤΙΚΕΣ ΤΕΧΝΕΣ</a:t>
            </a:r>
            <a:endParaRPr lang="en-US" sz="1600" dirty="0"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  <a:p>
            <a:pPr algn="ctr"/>
            <a:endParaRPr lang="el-GR" b="1" dirty="0"/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3075781" y="3198018"/>
            <a:ext cx="4721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Το σουρεαλιστικό μου δωμάτιο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236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836613"/>
            <a:ext cx="4246563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1"/>
          <p:cNvSpPr>
            <a:spLocks noChangeArrowheads="1"/>
          </p:cNvSpPr>
          <p:nvPr/>
        </p:nvSpPr>
        <p:spPr bwMode="auto">
          <a:xfrm>
            <a:off x="3419475" y="260350"/>
            <a:ext cx="3030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n-US" b="1">
                <a:solidFill>
                  <a:srgbClr val="92D050"/>
                </a:solidFill>
                <a:latin typeface="Calibri" pitchFamily="34" charset="0"/>
              </a:rPr>
              <a:t>Ρενέ Μαγκρίτ (1898</a:t>
            </a:r>
            <a:r>
              <a:rPr lang="en-GB" altLang="en-US" b="1">
                <a:solidFill>
                  <a:srgbClr val="92D050"/>
                </a:solidFill>
                <a:latin typeface="Calibri" pitchFamily="34" charset="0"/>
              </a:rPr>
              <a:t>-1967</a:t>
            </a:r>
            <a:r>
              <a:rPr lang="el-GR" altLang="en-US" b="1">
                <a:solidFill>
                  <a:srgbClr val="92D050"/>
                </a:solidFill>
                <a:latin typeface="Calibri" pitchFamily="34" charset="0"/>
              </a:rPr>
              <a:t>) </a:t>
            </a:r>
            <a:endParaRPr lang="en-GB" altLang="en-US" b="1">
              <a:solidFill>
                <a:srgbClr val="92D05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mage97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260350"/>
            <a:ext cx="3600450" cy="575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267744" y="6093296"/>
            <a:ext cx="504056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sz="1400" dirty="0" err="1">
                <a:latin typeface="Calibri" pitchFamily="34" charset="0"/>
              </a:rPr>
              <a:t>Σαλβαδορ</a:t>
            </a:r>
            <a:r>
              <a:rPr lang="el-GR" sz="1400" dirty="0">
                <a:latin typeface="Calibri" pitchFamily="34" charset="0"/>
              </a:rPr>
              <a:t> Νταλί, «Το πρόσωπο της </a:t>
            </a:r>
            <a:r>
              <a:rPr lang="en-GB" sz="1400" dirty="0">
                <a:latin typeface="Calibri" pitchFamily="34" charset="0"/>
              </a:rPr>
              <a:t>Mae West</a:t>
            </a:r>
            <a:r>
              <a:rPr lang="el-GR" sz="1400" dirty="0">
                <a:latin typeface="Calibri" pitchFamily="34" charset="0"/>
              </a:rPr>
              <a:t> το οποίο μπορεί να χρησιμοποιηθεί ως ένα σουρεαλιστικό δωμάτιο», 1935</a:t>
            </a:r>
            <a:endParaRPr lang="en-GB" sz="1400" dirty="0">
              <a:latin typeface="Calibri" pitchFamily="34" charset="0"/>
            </a:endParaRPr>
          </a:p>
          <a:p>
            <a:endParaRPr lang="en-GB" sz="1400" dirty="0">
              <a:latin typeface="Calibri" pitchFamily="34" charset="0"/>
            </a:endParaRPr>
          </a:p>
          <a:p>
            <a:r>
              <a:rPr lang="en-GB" dirty="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611188" y="260350"/>
            <a:ext cx="69834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Ένα δωμάτιο, στο οποίο ο καναπές είναι χείλη, τα κάδρα μάτια, οι κουρτίνες μαλλιά, η μύτη τζάκι.</a:t>
            </a:r>
            <a:endParaRPr lang="el-GR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4339" name="Picture 2" descr="image97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981075"/>
            <a:ext cx="3600450" cy="575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1331913" y="5589588"/>
            <a:ext cx="259238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dirty="0" err="1">
                <a:latin typeface="Calibri" pitchFamily="34" charset="0"/>
              </a:rPr>
              <a:t>Σαλβαδορ</a:t>
            </a:r>
            <a:r>
              <a:rPr lang="el-GR" sz="1400" dirty="0">
                <a:latin typeface="Calibri" pitchFamily="34" charset="0"/>
              </a:rPr>
              <a:t> Νταλί, «Το πρόσωπο της </a:t>
            </a:r>
            <a:r>
              <a:rPr lang="en-GB" sz="1400" dirty="0">
                <a:latin typeface="Calibri" pitchFamily="34" charset="0"/>
              </a:rPr>
              <a:t>Mae West</a:t>
            </a:r>
            <a:r>
              <a:rPr lang="el-GR" sz="1400" dirty="0">
                <a:latin typeface="Calibri" pitchFamily="34" charset="0"/>
              </a:rPr>
              <a:t> το οποίο μπορεί να χρησιμοποιηθεί ως ένα σουρεαλιστικό δωμάτιο», 1935</a:t>
            </a:r>
            <a:endParaRPr lang="en-GB" sz="1400" dirty="0">
              <a:latin typeface="Calibri" pitchFamily="34" charset="0"/>
            </a:endParaRPr>
          </a:p>
          <a:p>
            <a:endParaRPr lang="en-GB" sz="1400" dirty="0">
              <a:latin typeface="Calibri" pitchFamily="34" charset="0"/>
            </a:endParaRPr>
          </a:p>
          <a:p>
            <a:r>
              <a:rPr lang="en-GB" dirty="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 descr="aaaab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333375"/>
            <a:ext cx="2295525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2" descr="image97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476250"/>
            <a:ext cx="330835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 descr="0a3017318b2d15034379b67e2aed2eb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2708275"/>
            <a:ext cx="2519363" cy="336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443663" y="2997200"/>
            <a:ext cx="25209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>
                <a:latin typeface="Calibri" pitchFamily="34" charset="0"/>
              </a:rPr>
              <a:t>Φωτογραφία προσώπου της </a:t>
            </a:r>
            <a:r>
              <a:rPr lang="en-GB" sz="1400">
                <a:latin typeface="Calibri" pitchFamily="34" charset="0"/>
              </a:rPr>
              <a:t>Mae West’s, 1934</a:t>
            </a:r>
            <a:r>
              <a:rPr lang="el-GR" sz="1400">
                <a:latin typeface="Calibri" pitchFamily="34" charset="0"/>
              </a:rPr>
              <a:t>, φωτογραφημένη από τον Νταλί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395288" y="5903913"/>
            <a:ext cx="25923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dirty="0" err="1">
                <a:latin typeface="Calibri" pitchFamily="34" charset="0"/>
              </a:rPr>
              <a:t>Σαλβαδορ</a:t>
            </a:r>
            <a:r>
              <a:rPr lang="el-GR" sz="1400" dirty="0">
                <a:latin typeface="Calibri" pitchFamily="34" charset="0"/>
              </a:rPr>
              <a:t> Νταλί, «Το πρόσωπο της </a:t>
            </a:r>
            <a:r>
              <a:rPr lang="en-GB" sz="1400" dirty="0">
                <a:latin typeface="Calibri" pitchFamily="34" charset="0"/>
              </a:rPr>
              <a:t>Mae West</a:t>
            </a:r>
            <a:r>
              <a:rPr lang="el-GR" sz="1400" dirty="0">
                <a:latin typeface="Calibri" pitchFamily="34" charset="0"/>
              </a:rPr>
              <a:t> το οποίο μπορεί να χρησιμοποιηθεί ως ένα σουρεαλιστικό δωμάτιο», 1935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3635375" y="6119813"/>
            <a:ext cx="27368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>
                <a:latin typeface="Calibri" pitchFamily="34" charset="0"/>
              </a:rPr>
              <a:t>Το δωμάτιο</a:t>
            </a:r>
            <a:r>
              <a:rPr lang="en-GB" sz="1400">
                <a:latin typeface="Calibri" pitchFamily="34" charset="0"/>
              </a:rPr>
              <a:t> Mae West</a:t>
            </a:r>
            <a:endParaRPr lang="el-GR" sz="1400">
              <a:latin typeface="Calibri" pitchFamily="34" charset="0"/>
            </a:endParaRPr>
          </a:p>
          <a:p>
            <a:pPr algn="ctr"/>
            <a:r>
              <a:rPr lang="en-GB" sz="1400">
                <a:latin typeface="Calibri" pitchFamily="34" charset="0"/>
              </a:rPr>
              <a:t> </a:t>
            </a:r>
            <a:r>
              <a:rPr lang="el-GR" sz="1400">
                <a:latin typeface="Calibri" pitchFamily="34" charset="0"/>
              </a:rPr>
              <a:t>στο μουσείο θεάτρου Νταλί</a:t>
            </a:r>
          </a:p>
          <a:p>
            <a:pPr algn="ctr"/>
            <a:r>
              <a:rPr lang="el-GR" sz="1400">
                <a:latin typeface="Calibri" pitchFamily="34" charset="0"/>
              </a:rPr>
              <a:t> στην Ισπανία, 1974</a:t>
            </a:r>
            <a:endParaRPr lang="en-GB" sz="1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dalimuseum_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628775"/>
            <a:ext cx="4030662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2" descr="IMG_6423.jf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1628775"/>
            <a:ext cx="4645025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179388" y="4724400"/>
            <a:ext cx="4098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latin typeface="Calibri" pitchFamily="34" charset="0"/>
              </a:rPr>
              <a:t>Κοντινό πλάνο των επίπλων του δωματίου</a:t>
            </a:r>
            <a:r>
              <a:rPr lang="en-GB" sz="1400">
                <a:latin typeface="Calibri" pitchFamily="34" charset="0"/>
              </a:rPr>
              <a:t> Mae West 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4284663" y="4724400"/>
            <a:ext cx="4679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dirty="0">
                <a:latin typeface="Calibri" pitchFamily="34" charset="0"/>
              </a:rPr>
              <a:t>Πλάγια όψη ολόκληρου του δωματίου </a:t>
            </a:r>
            <a:r>
              <a:rPr lang="en-GB" sz="1400" dirty="0">
                <a:latin typeface="Calibri" pitchFamily="34" charset="0"/>
              </a:rPr>
              <a:t>Mae West</a:t>
            </a:r>
            <a:r>
              <a:rPr lang="el-GR" sz="1400" dirty="0">
                <a:latin typeface="Calibri" pitchFamily="34" charset="0"/>
              </a:rPr>
              <a:t>,</a:t>
            </a:r>
            <a:r>
              <a:rPr lang="en-GB" sz="1400" dirty="0">
                <a:latin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</a:rPr>
              <a:t>όπως βρίσκεται στο μουσείο θεάτρου Νταλί στην Ισπανία</a:t>
            </a:r>
            <a:endParaRPr lang="en-GB" sz="1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 descr="dali-lips-sof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549275"/>
            <a:ext cx="387667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2" descr="dali-phot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1052513"/>
            <a:ext cx="3727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4859338" y="5013325"/>
            <a:ext cx="42846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>
                <a:latin typeface="Calibri" pitchFamily="34" charset="0"/>
              </a:rPr>
              <a:t>Σαλβαδόρ Νταλί</a:t>
            </a:r>
            <a:r>
              <a:rPr lang="en-US" sz="1400">
                <a:latin typeface="Calibri" pitchFamily="34" charset="0"/>
              </a:rPr>
              <a:t>,1904-1989, </a:t>
            </a:r>
            <a:r>
              <a:rPr lang="el-GR" sz="1400">
                <a:latin typeface="Calibri" pitchFamily="34" charset="0"/>
              </a:rPr>
              <a:t>Ισπανός καλλιτέχνης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288" y="5445125"/>
            <a:ext cx="43211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400" dirty="0">
                <a:latin typeface="+mn-lt"/>
              </a:rPr>
              <a:t>Ο Νταλί μαζί με τον αρχιτέκτονα </a:t>
            </a:r>
            <a:r>
              <a:rPr lang="el-GR" sz="1400" dirty="0" err="1">
                <a:latin typeface="+mn-lt"/>
              </a:rPr>
              <a:t>Oscar</a:t>
            </a:r>
            <a:r>
              <a:rPr lang="el-GR" sz="1400" dirty="0">
                <a:latin typeface="+mn-lt"/>
              </a:rPr>
              <a:t> </a:t>
            </a:r>
            <a:r>
              <a:rPr lang="el-GR" sz="1400" dirty="0" err="1">
                <a:latin typeface="+mn-lt"/>
              </a:rPr>
              <a:t>Tusquets</a:t>
            </a:r>
            <a:r>
              <a:rPr lang="el-GR" sz="1400" dirty="0">
                <a:latin typeface="+mn-lt"/>
              </a:rPr>
              <a:t> </a:t>
            </a:r>
            <a:r>
              <a:rPr lang="el-GR" sz="1400" dirty="0" err="1">
                <a:latin typeface="+mn-lt"/>
              </a:rPr>
              <a:t>Blanca</a:t>
            </a:r>
            <a:r>
              <a:rPr lang="el-GR" sz="1400" dirty="0">
                <a:latin typeface="+mn-lt"/>
              </a:rPr>
              <a:t> </a:t>
            </a:r>
            <a:endParaRPr lang="en-GB" sz="1400" dirty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2124075" y="860326"/>
            <a:ext cx="6551613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l-GR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l-GR" sz="2000" b="1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l-GR" sz="2000" b="1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Σχεδιάζω ένα σπίτι  που μέσα θα προσπαθήσω </a:t>
            </a:r>
            <a:endParaRPr lang="en-US" sz="2000" b="1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να τοποθετήσω με σουρεαλιστικό τρόπο όλα ή μερικά</a:t>
            </a:r>
            <a:endParaRPr lang="en-US" sz="2000" b="1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από τα πράγματα που έχω σκεφτεί</a:t>
            </a:r>
          </a:p>
          <a:p>
            <a:endParaRPr lang="el-GR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l-GR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π.χ. ένα σπίτι που μέσα θα έχει μια τεράστια γλάστρα με λουλούδια, γάτο να βγαίνει μέσα από έναν υπολογιστή, μια πισίνα ανάποδη στο ταβάνι…</a:t>
            </a:r>
          </a:p>
          <a:p>
            <a:endParaRPr lang="el-GR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l-GR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2771775" y="981075"/>
            <a:ext cx="4987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Τι θα κάνω μέχρι την επόμενή μας συνάντηση</a:t>
            </a:r>
          </a:p>
        </p:txBody>
      </p:sp>
      <p:pic>
        <p:nvPicPr>
          <p:cNvPr id="18436" name="Picture 3" descr="IMG_727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35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3132138" y="6021388"/>
            <a:ext cx="4752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solidFill>
                  <a:srgbClr val="0070C0"/>
                </a:solidFill>
              </a:rPr>
              <a:t>Σας εύχομαι όμορφες δημιουργίες!!!</a:t>
            </a:r>
            <a:endParaRPr lang="en-GB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2195513" y="836613"/>
            <a:ext cx="4679950" cy="689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Κυρία Έφη: γλάστρα με λουλούδια</a:t>
            </a:r>
            <a:endParaRPr lang="en-GB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Έλλη: σκυλάκι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Δημήτρης: ακουστικά για ηλεκτρονικά παιγνίδια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Έκτορας: 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play station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Πέτρος: </a:t>
            </a:r>
            <a:r>
              <a:rPr lang="el-GR" sz="1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κόμικ</a:t>
            </a:r>
            <a:endParaRPr lang="el-GR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Κάλια: θάλασσα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Νικόλας Κ.: αεροπλάνο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Έλενα: μεγάλη αυλή</a:t>
            </a:r>
          </a:p>
          <a:p>
            <a:pPr marL="342900" indent="-342900">
              <a:buFontTx/>
              <a:buAutoNum type="arabicPeriod"/>
            </a:pPr>
            <a:r>
              <a:rPr lang="el-GR" sz="1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Λάουρα</a:t>
            </a: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: σκυλάκι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Οδύσσεια: αδελφό/η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Νεόφυτος: μόνιτορ/τηλεόραση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Οδυσσέας: ποδήλατο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Άρης: 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play station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Νικόλας Σ.: μικρό αδελφό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Νεφέλη Σ.: πισίνα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Αναστασία: σκυλάκι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Χριστίνα: γατάκι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Μαρία Νεφέλη: σκυλάκι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Παντελής: 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play station</a:t>
            </a:r>
            <a:endParaRPr lang="el-GR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Γεωργία: σκυλάκι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Νικόλας Χ.: </a:t>
            </a:r>
            <a:r>
              <a:rPr lang="el-GR" sz="1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σουπερ</a:t>
            </a: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μαν</a:t>
            </a:r>
            <a:endParaRPr lang="el-GR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Σταύρος Χ.: μαϊμού</a:t>
            </a:r>
          </a:p>
          <a:p>
            <a:pPr marL="342900" indent="-342900">
              <a:buFontTx/>
              <a:buAutoNum type="arabicPeriod"/>
            </a:pPr>
            <a:r>
              <a:rPr lang="el-GR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Μιχαήλ: ηλεκτρονικό παιγνίδι Νέοι Ορίζοντες</a:t>
            </a:r>
          </a:p>
          <a:p>
            <a:pPr marL="342900" indent="-342900">
              <a:buFontTx/>
              <a:buAutoNum type="arabicPeriod"/>
            </a:pPr>
            <a:endParaRPr lang="el-GR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endParaRPr lang="en-US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endParaRPr lang="en-US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endParaRPr lang="en-US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endParaRPr lang="en-US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endParaRPr lang="en-GB" dirty="0">
              <a:ea typeface="Calibri" pitchFamily="34" charset="0"/>
              <a:cs typeface="Times New Roman" pitchFamily="18" charset="0"/>
            </a:endParaRPr>
          </a:p>
          <a:p>
            <a:pPr marL="342900" indent="-342900" eaLnBrk="0" hangingPunct="0">
              <a:buFontTx/>
              <a:buAutoNum type="arabicPeriod"/>
            </a:pPr>
            <a:endParaRPr lang="el-GR" dirty="0">
              <a:ea typeface="Calibri" pitchFamily="34" charset="0"/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2087563" y="404813"/>
            <a:ext cx="7056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000">
                <a:latin typeface="Calibri" pitchFamily="34" charset="0"/>
              </a:rPr>
              <a:t>Ακούω και τις σκέψεις των άλλων παιδιών και τις σημειώνω</a:t>
            </a:r>
            <a:r>
              <a:rPr lang="en-US" sz="2000">
                <a:latin typeface="Calibri" pitchFamily="34" charset="0"/>
              </a:rPr>
              <a:t>.</a:t>
            </a:r>
            <a:r>
              <a:rPr lang="el-GR" sz="2000">
                <a:latin typeface="Calibri" pitchFamily="34" charset="0"/>
              </a:rPr>
              <a:t> </a:t>
            </a:r>
            <a:endParaRPr lang="en-GB" sz="2000">
              <a:latin typeface="Calibri" pitchFamily="34" charset="0"/>
            </a:endParaRPr>
          </a:p>
        </p:txBody>
      </p:sp>
      <p:pic>
        <p:nvPicPr>
          <p:cNvPr id="5124" name="Picture 3" descr="IMG_727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35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2411760" y="2111297"/>
            <a:ext cx="547335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l-GR" sz="2400" b="1" dirty="0">
                <a:latin typeface="+mj-lt"/>
                <a:ea typeface="Calibri" pitchFamily="34" charset="0"/>
                <a:cs typeface="Times New Roman" pitchFamily="18" charset="0"/>
              </a:rPr>
              <a:t>Τι θα μπορούσα να έχω στο σπίτι μου </a:t>
            </a:r>
            <a:endParaRPr lang="en-US" sz="2400" b="1" dirty="0">
              <a:latin typeface="+mj-lt"/>
              <a:ea typeface="Calibri" pitchFamily="34" charset="0"/>
              <a:cs typeface="Times New Roman" pitchFamily="18" charset="0"/>
            </a:endParaRPr>
          </a:p>
          <a:p>
            <a:r>
              <a:rPr lang="el-GR" sz="2400" b="1" dirty="0">
                <a:latin typeface="+mj-lt"/>
                <a:ea typeface="Calibri" pitchFamily="34" charset="0"/>
                <a:cs typeface="Times New Roman" pitchFamily="18" charset="0"/>
              </a:rPr>
              <a:t>για να περνώ όμορφα </a:t>
            </a:r>
            <a:r>
              <a:rPr lang="el-GR" sz="2400" b="1" dirty="0">
                <a:latin typeface="+mj-lt"/>
                <a:ea typeface="MS Mincho"/>
              </a:rPr>
              <a:t>κατά τη διάρκεια του περιορισμού μου, λόγω των υγειονομικών μέτρων για την αντιμετώπιση της πανδημίας από τον νέο </a:t>
            </a:r>
            <a:r>
              <a:rPr lang="el-GR" sz="2400" b="1" dirty="0" err="1">
                <a:latin typeface="+mj-lt"/>
                <a:ea typeface="MS Mincho"/>
              </a:rPr>
              <a:t>κορωνοϊό</a:t>
            </a:r>
            <a:r>
              <a:rPr lang="el-GR" sz="2400" b="1" dirty="0">
                <a:latin typeface="+mj-lt"/>
                <a:ea typeface="MS Mincho"/>
              </a:rPr>
              <a:t> (</a:t>
            </a:r>
            <a:r>
              <a:rPr lang="en-GB" sz="2400" b="1" dirty="0">
                <a:latin typeface="+mj-lt"/>
                <a:ea typeface="MS Mincho"/>
              </a:rPr>
              <a:t>COVID</a:t>
            </a:r>
            <a:r>
              <a:rPr lang="el-GR" sz="2400" b="1" dirty="0">
                <a:latin typeface="+mj-lt"/>
                <a:ea typeface="MS Mincho"/>
              </a:rPr>
              <a:t>-19)</a:t>
            </a:r>
            <a:endParaRPr lang="el-GR" sz="2400" b="1" strike="sngStrike" dirty="0">
              <a:latin typeface="+mj-lt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075" name="Picture 2" descr="IMG_727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35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2016125" y="1989138"/>
            <a:ext cx="7127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latin typeface="Calibri" pitchFamily="34" charset="0"/>
              </a:rPr>
              <a:t>Κάθε ένας/μια από εσάς να σημειώσει στο χαρτί ένα πράγμα μόνο π.χ. </a:t>
            </a:r>
            <a:endParaRPr lang="en-GB" b="1">
              <a:latin typeface="Calibri" pitchFamily="34" charset="0"/>
            </a:endParaRPr>
          </a:p>
        </p:txBody>
      </p:sp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2987675" y="2997200"/>
            <a:ext cx="4968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Κυρία Άντρη: </a:t>
            </a:r>
            <a:r>
              <a:rPr lang="el-GR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θερμενόμενη</a:t>
            </a:r>
            <a:r>
              <a:rPr lang="el-GR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πισίνα</a:t>
            </a:r>
            <a:endParaRPr lang="en-GB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l-GR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100" name="Picture 3" descr="IMG_727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35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2268538" y="1700610"/>
            <a:ext cx="6334125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l-GR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Σχεδιάζω ένα σπίτι μέσα στο οποίο θα προσπαθήσω </a:t>
            </a:r>
            <a:endParaRPr lang="en-US" sz="2000" b="1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να τοποθετήσω όλα ή μερικά από αυτά τα πράγματα </a:t>
            </a:r>
            <a:endParaRPr lang="en-US" sz="2000" b="1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που έχω σκεφτεί.</a:t>
            </a:r>
          </a:p>
          <a:p>
            <a:endParaRPr lang="el-GR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l-GR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π.χ.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παιχνιδότοπο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, γήπεδο ποδοσφαίρου, γάτο, υπολογιστή, πισίνα, αεροπλάνο, θάλασσα…</a:t>
            </a:r>
          </a:p>
          <a:p>
            <a:endParaRPr lang="el-GR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l-GR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2843213" y="908050"/>
            <a:ext cx="4987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Τι θα κάνω μέχρι την επόμενή μας συνάντηση</a:t>
            </a:r>
          </a:p>
        </p:txBody>
      </p:sp>
      <p:pic>
        <p:nvPicPr>
          <p:cNvPr id="6148" name="Picture 3" descr="IMG_727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35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2411413" y="1844675"/>
            <a:ext cx="6192837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l-GR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Το σπίτι αυτό θα είναι ένα </a:t>
            </a:r>
            <a:r>
              <a:rPr lang="el-GR" sz="2000" b="1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ρεαλιστικό</a:t>
            </a:r>
            <a:r>
              <a:rPr lang="el-GR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σπίτι; </a:t>
            </a:r>
          </a:p>
          <a:p>
            <a:endParaRPr lang="el-GR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l-GR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l-GR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Θα είναι ένα …………………. σπίτι.</a:t>
            </a:r>
            <a:endParaRPr lang="el-GR" sz="200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7171" name="Picture 2" descr="IMG_727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35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159000" y="1412875"/>
            <a:ext cx="6985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Το σπίτι αυτό θα είναι ένα ρεαλιστικό σπίτι; </a:t>
            </a:r>
          </a:p>
          <a:p>
            <a:endParaRPr lang="en-US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n-US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l-GR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Θα είναι ένα </a:t>
            </a:r>
            <a:r>
              <a:rPr lang="el-GR" sz="2000" b="1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σουρεαλιστικό</a:t>
            </a:r>
            <a:r>
              <a:rPr lang="el-GR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σπίτι.</a:t>
            </a:r>
            <a:endParaRPr lang="el-GR" sz="200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8195" name="Picture 2" descr="IMG_727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35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2411413" y="2492375"/>
            <a:ext cx="59753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32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Τι σημαίνει η λέξη σουρεαλισμός;</a:t>
            </a:r>
            <a:endParaRPr lang="el-GR" sz="3200" b="1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219" name="Picture 2" descr="IMG_727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35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 descr="magritte-personal-values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549275"/>
            <a:ext cx="7104063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9"/>
          <p:cNvSpPr>
            <a:spLocks noChangeArrowheads="1"/>
          </p:cNvSpPr>
          <p:nvPr/>
        </p:nvSpPr>
        <p:spPr bwMode="auto">
          <a:xfrm>
            <a:off x="1403350" y="6381750"/>
            <a:ext cx="6840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altLang="en-US" sz="1600">
                <a:latin typeface="Calibri" pitchFamily="34" charset="0"/>
              </a:rPr>
              <a:t>Ρενέ Μαγκρίτ, «</a:t>
            </a:r>
            <a:r>
              <a:rPr lang="el-GR" altLang="en-US" sz="1600">
                <a:latin typeface="Calibri" pitchFamily="34" charset="0"/>
                <a:cs typeface="Calibri" pitchFamily="34" charset="0"/>
              </a:rPr>
              <a:t>Προσωπικές αξίες», 1952, λαδομπογιά σε καμβά, 80</a:t>
            </a:r>
            <a:r>
              <a:rPr lang="en-GB" altLang="en-US" sz="1600">
                <a:latin typeface="Calibri" pitchFamily="34" charset="0"/>
              </a:rPr>
              <a:t>x</a:t>
            </a:r>
            <a:r>
              <a:rPr lang="el-GR" altLang="en-US" sz="1600">
                <a:latin typeface="Calibri" pitchFamily="34" charset="0"/>
              </a:rPr>
              <a:t>100 εκ.</a:t>
            </a:r>
            <a:r>
              <a:rPr lang="en-GB" altLang="en-US" sz="1600">
                <a:latin typeface="Calibri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 descr="magritte-personal-values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5" y="2924944"/>
            <a:ext cx="4372147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214313" y="333375"/>
            <a:ext cx="8929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altLang="en-US" sz="16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Χαρακτηριστικά σουρεαλισμού</a:t>
            </a:r>
          </a:p>
          <a:p>
            <a:r>
              <a:rPr lang="el-GR" altLang="en-US" sz="1600" dirty="0">
                <a:latin typeface="Calibri" pitchFamily="34" charset="0"/>
                <a:cs typeface="Calibri" pitchFamily="34" charset="0"/>
              </a:rPr>
              <a:t>α) Αντιστρέφεται το κανονικό μέγεθος των αντικειμένων π.χ. μια τεράστια χτένα σε ένα μικρό κρεβάτι,</a:t>
            </a:r>
            <a:r>
              <a:rPr lang="en-US" altLang="en-US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altLang="en-US" sz="1600" dirty="0">
                <a:latin typeface="Calibri" pitchFamily="34" charset="0"/>
                <a:cs typeface="Calibri" pitchFamily="34" charset="0"/>
              </a:rPr>
              <a:t>ένα τεράστιο σπίρτο στο χαλί, το ποτήρι έχει σχεδόν το ίδιο μέγεθος με το ερμάρι.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11268" name="Rectangle 9"/>
          <p:cNvSpPr>
            <a:spLocks noChangeArrowheads="1"/>
          </p:cNvSpPr>
          <p:nvPr/>
        </p:nvSpPr>
        <p:spPr bwMode="auto">
          <a:xfrm>
            <a:off x="1331913" y="6381750"/>
            <a:ext cx="66960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altLang="en-US" sz="1600">
                <a:latin typeface="Calibri" pitchFamily="34" charset="0"/>
              </a:rPr>
              <a:t>Ρενέ Μαγκρίτ, «</a:t>
            </a:r>
            <a:r>
              <a:rPr lang="el-GR" altLang="en-US" sz="1600">
                <a:latin typeface="Calibri" pitchFamily="34" charset="0"/>
                <a:cs typeface="Calibri" pitchFamily="34" charset="0"/>
              </a:rPr>
              <a:t>Προσωπικές αξίες», 1952, λαδομπογιά σε καμβά, 80</a:t>
            </a:r>
            <a:r>
              <a:rPr lang="en-GB" altLang="en-US" sz="1600">
                <a:latin typeface="Calibri" pitchFamily="34" charset="0"/>
              </a:rPr>
              <a:t>x</a:t>
            </a:r>
            <a:r>
              <a:rPr lang="el-GR" altLang="en-US" sz="1600">
                <a:latin typeface="Calibri" pitchFamily="34" charset="0"/>
              </a:rPr>
              <a:t>100 εκ.</a:t>
            </a:r>
            <a:r>
              <a:rPr lang="en-GB" altLang="en-US" sz="1600">
                <a:latin typeface="Calibri" pitchFamily="34" charset="0"/>
              </a:rPr>
              <a:t> 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93466" y="1268760"/>
            <a:ext cx="85693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el-GR" sz="1600" dirty="0">
                <a:latin typeface="+mj-lt"/>
                <a:cs typeface="Calibri" pitchFamily="34" charset="0"/>
              </a:rPr>
              <a:t>β) Ο εξωτερικός χώρος εισέρχεται στον εσωτερικό ή και το αντίθετο π.χ. τα σύννεφα και ο ουρανός βρίσκονται μέσα στο σπίτι. </a:t>
            </a:r>
          </a:p>
          <a:p>
            <a:pPr algn="just" eaLnBrk="0" hangingPunct="0"/>
            <a:endParaRPr lang="el-GR" sz="16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itchFamily="34" charset="0"/>
              </a:rPr>
              <a:t>γ) Α</a:t>
            </a:r>
            <a:r>
              <a:rPr lang="el-GR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ντιστρέφονται οι λογικές έννοιες των πραγμάτων. Τα βαρετά πράγματα απεικονίζονται σαν να είναι ελαφριά </a:t>
            </a:r>
            <a:r>
              <a:rPr lang="el-GR" sz="16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π.χ</a:t>
            </a:r>
            <a:r>
              <a:rPr lang="el-GR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ένας βράχος πετά στον ουρανό.</a:t>
            </a:r>
            <a:endParaRPr lang="en-US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algn="just" eaLnBrk="0" hangingPunct="0"/>
            <a:endParaRPr lang="el-GR" sz="1600" dirty="0"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648</Words>
  <Application>Microsoft Office PowerPoint</Application>
  <PresentationFormat>On-screen Show (4:3)</PresentationFormat>
  <Paragraphs>101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Andri76@te.schools.ac.cy</cp:lastModifiedBy>
  <cp:revision>113</cp:revision>
  <dcterms:created xsi:type="dcterms:W3CDTF">2020-04-29T11:36:04Z</dcterms:created>
  <dcterms:modified xsi:type="dcterms:W3CDTF">2021-01-09T11:57:18Z</dcterms:modified>
</cp:coreProperties>
</file>